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302" r:id="rId13"/>
    <p:sldId id="273" r:id="rId14"/>
    <p:sldId id="274" r:id="rId15"/>
    <p:sldId id="275" r:id="rId16"/>
    <p:sldId id="328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335" r:id="rId30"/>
    <p:sldId id="288" r:id="rId31"/>
    <p:sldId id="289" r:id="rId32"/>
    <p:sldId id="327" r:id="rId33"/>
    <p:sldId id="290" r:id="rId34"/>
    <p:sldId id="310" r:id="rId35"/>
    <p:sldId id="337" r:id="rId36"/>
    <p:sldId id="338" r:id="rId37"/>
    <p:sldId id="339" r:id="rId38"/>
    <p:sldId id="340" r:id="rId39"/>
    <p:sldId id="330" r:id="rId40"/>
    <p:sldId id="331" r:id="rId41"/>
    <p:sldId id="332" r:id="rId42"/>
    <p:sldId id="333" r:id="rId43"/>
    <p:sldId id="334" r:id="rId44"/>
    <p:sldId id="336" r:id="rId45"/>
    <p:sldId id="291" r:id="rId46"/>
    <p:sldId id="293" r:id="rId47"/>
    <p:sldId id="295" r:id="rId48"/>
    <p:sldId id="296" r:id="rId49"/>
    <p:sldId id="297" r:id="rId50"/>
    <p:sldId id="298" r:id="rId51"/>
    <p:sldId id="299" r:id="rId52"/>
    <p:sldId id="301" r:id="rId53"/>
    <p:sldId id="267" r:id="rId54"/>
    <p:sldId id="306" r:id="rId55"/>
    <p:sldId id="265" r:id="rId56"/>
    <p:sldId id="26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89668" autoAdjust="0"/>
  </p:normalViewPr>
  <p:slideViewPr>
    <p:cSldViewPr snapToGrid="0" snapToObjects="1">
      <p:cViewPr varScale="1">
        <p:scale>
          <a:sx n="63" d="100"/>
          <a:sy n="63" d="100"/>
        </p:scale>
        <p:origin x="13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85374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Ashraf </a:t>
                      </a:r>
                      <a:r>
                        <a:rPr lang="en-US" i="1" dirty="0" err="1"/>
                        <a:t>Uddin</a:t>
                      </a:r>
                      <a:r>
                        <a:rPr lang="en-US" i="1" dirty="0"/>
                        <a:t>				dr.ashraf@aiub.edu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635F-2095-4D65-BBC7-EF14A68E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78" y="4466712"/>
            <a:ext cx="46482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5" y="2075377"/>
            <a:ext cx="71151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Cryptarithmetic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3" y="2031092"/>
            <a:ext cx="7803054" cy="462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6" y="2284115"/>
            <a:ext cx="3479357" cy="26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9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Sudoku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" y="2056460"/>
            <a:ext cx="8014321" cy="439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440"/>
            <a:ext cx="9144000" cy="40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104909"/>
            <a:ext cx="9031458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Search Formulation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2AA3-1743-47BF-A8AE-7D1E57F06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1"/>
          <a:stretch/>
        </p:blipFill>
        <p:spPr>
          <a:xfrm>
            <a:off x="0" y="2143867"/>
            <a:ext cx="9144000" cy="34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46"/>
            <a:ext cx="9144000" cy="4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Value from  Domain = { Blue, Red, Green}  To  Each Variables (circles) </a:t>
            </a:r>
          </a:p>
          <a:p>
            <a:r>
              <a:rPr lang="en-US" dirty="0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Example</a:t>
            </a:r>
          </a:p>
        </p:txBody>
      </p:sp>
      <p:pic>
        <p:nvPicPr>
          <p:cNvPr id="5" name="Picture 4" descr="Constraint Satisfaction Problems Outline Example: Map-Coloring">
            <a:extLst>
              <a:ext uri="{FF2B5EF4-FFF2-40B4-BE49-F238E27FC236}">
                <a16:creationId xmlns:a16="http://schemas.microsoft.com/office/drawing/2014/main" id="{3F08CE6D-4E1C-6FD0-3F5F-3782AEFE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3" y="2163162"/>
            <a:ext cx="3456731" cy="2851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694F-C44B-5618-685D-3E97A9AB2EE0}"/>
              </a:ext>
            </a:extLst>
          </p:cNvPr>
          <p:cNvSpPr txBox="1"/>
          <p:nvPr/>
        </p:nvSpPr>
        <p:spPr>
          <a:xfrm>
            <a:off x="3699544" y="5428514"/>
            <a:ext cx="515960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V = {WA, NT, Q, SA, NSW, V, T}</a:t>
            </a:r>
          </a:p>
          <a:p>
            <a:r>
              <a:rPr lang="en-GB" sz="1200" dirty="0"/>
              <a:t>D = {R, G, B}</a:t>
            </a:r>
          </a:p>
          <a:p>
            <a:r>
              <a:rPr lang="en-GB" sz="1200" dirty="0"/>
              <a:t>C = {WA≠NT, WA≠SA, NT≠SA, NT≠Q, SA≠Q, Q≠NSW, SA≠NSW, V≠NSW, SA≠V}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70BC9-2DF3-8D72-828F-5F2405D6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7" y="2072079"/>
            <a:ext cx="3336927" cy="412682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9541840-452C-F557-AC71-D820D6BBF791}"/>
              </a:ext>
            </a:extLst>
          </p:cNvPr>
          <p:cNvSpPr/>
          <p:nvPr/>
        </p:nvSpPr>
        <p:spPr>
          <a:xfrm>
            <a:off x="5545123" y="4462943"/>
            <a:ext cx="931178" cy="9060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" y="2163516"/>
            <a:ext cx="6406435" cy="41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2" y="2134709"/>
            <a:ext cx="8241028" cy="36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32"/>
            <a:ext cx="9144000" cy="4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2061827"/>
            <a:ext cx="8501533" cy="364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BDD38-14D3-BA0C-E7FE-E72943A6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46" y="3037907"/>
            <a:ext cx="5695950" cy="170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C7266-FFCC-B729-F456-F708BD4A5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86" y="2532120"/>
            <a:ext cx="2039622" cy="2716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B27DD4-BE58-9CA1-C4E8-718E540CFEB6}"/>
              </a:ext>
            </a:extLst>
          </p:cNvPr>
          <p:cNvSpPr/>
          <p:nvPr/>
        </p:nvSpPr>
        <p:spPr>
          <a:xfrm>
            <a:off x="813732" y="2155971"/>
            <a:ext cx="2835479" cy="3761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example</a:t>
            </a:r>
          </a:p>
        </p:txBody>
      </p:sp>
    </p:spTree>
    <p:extLst>
      <p:ext uri="{BB962C8B-B14F-4D97-AF65-F5344CB8AC3E}">
        <p14:creationId xmlns:p14="http://schemas.microsoft.com/office/powerpoint/2010/main" val="164374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1088136"/>
          </a:xfrm>
        </p:spPr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940"/>
            <a:ext cx="9144000" cy="42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2047566"/>
            <a:ext cx="8873544" cy="41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2107096"/>
            <a:ext cx="9051234" cy="45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50587"/>
            <a:ext cx="8564451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{R, G, B}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{R, 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19" y="2240279"/>
            <a:ext cx="5073405" cy="3722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53537-3F34-A1E6-F4D1-77C6DF42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6" y="2120100"/>
            <a:ext cx="5628926" cy="3057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828413" y="5378580"/>
            <a:ext cx="748717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/>
              <a:t>R is removed from SA for SA≠WA. The checked conditions are marked with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86A38-E4FD-1815-29BA-0FC19B07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No value is removed for the conditions from SA≠NT to V≠SA but R is removed for NT≠WA.  So, we need to recheck the conditions SA≠NT and WA≠NT (marked with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</a:t>
            </a:r>
            <a:r>
              <a:rPr lang="en-US" dirty="0"/>
              <a:t>) and no value was removed for these.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2603D-9893-B306-46A7-D1EB9F2F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5" y="2152349"/>
            <a:ext cx="5400369" cy="295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B4BA-B910-36B6-7BF6-5B02C730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Then, we check the remaining conditions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(Q≠NT, NSW≠Q, V≠NSW) </a:t>
            </a:r>
            <a:r>
              <a:rPr lang="en-US" dirty="0"/>
              <a:t>and no change. Here, the process after the first assignment (WA=R) is completed.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07F37-4D2B-1F4E-EB40-C51DC5E7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42" y="2172126"/>
            <a:ext cx="4997698" cy="2736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91C7D-F487-30C8-DD32-65F1EDCA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63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No value is removed for the conditions SA≠WA and SA≠NT but G is removed for SA≠Q.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11E54-A6ED-BEAF-9589-E25AE439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3" y="2181651"/>
            <a:ext cx="5767344" cy="2715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1B825-53BA-3C1F-DC21-F430DA19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35" y="2670266"/>
            <a:ext cx="1929209" cy="17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1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658665" y="5055149"/>
            <a:ext cx="7487174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No value is removed for the conditions SA≠NSW, SA≠V and WA≠NT but G is removed for NT≠Q. So, we need to recheck the conditions SA≠NT and WA≠NT. For SA≠NT, B was removed, and B becomes empty. So, we backtracked from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E122A-FE03-F51F-C53E-77845178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0" y="2142174"/>
            <a:ext cx="5788220" cy="272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206AA-7D61-A0E0-BCFB-13BDF391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56" y="2518843"/>
            <a:ext cx="1839804" cy="19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A94C7-5A81-C1DF-0E68-50476027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439291"/>
            <a:ext cx="4298396" cy="22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9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6D404-C7FE-FE62-AA25-F7F7F5AC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56" y="3140044"/>
            <a:ext cx="4675561" cy="25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52ED6-0A2D-AB71-7E80-3EB055A7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60" y="3173062"/>
            <a:ext cx="4749494" cy="24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6CDF-75B1-6CFC-E236-C165D84A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7" y="3229541"/>
            <a:ext cx="5095963" cy="2521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B8DB1-21E5-F390-391D-DCB5C3844E8A}"/>
              </a:ext>
            </a:extLst>
          </p:cNvPr>
          <p:cNvSpPr txBox="1"/>
          <p:nvPr/>
        </p:nvSpPr>
        <p:spPr>
          <a:xfrm>
            <a:off x="1259840" y="5554395"/>
            <a:ext cx="74574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Now A= {2,3}, B= {1,2}, C= {1,2} are arc consistent.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09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1088136"/>
          </a:xfrm>
        </p:spPr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210"/>
            <a:ext cx="91440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F3072-1766-69C0-FC57-F86A09B3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461802"/>
            <a:ext cx="4632787" cy="2555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C2F1F-5490-105D-5C15-5101CD99D338}"/>
              </a:ext>
            </a:extLst>
          </p:cNvPr>
          <p:cNvSpPr txBox="1"/>
          <p:nvPr/>
        </p:nvSpPr>
        <p:spPr>
          <a:xfrm>
            <a:off x="4756557" y="3334257"/>
            <a:ext cx="3783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the given map</a:t>
            </a:r>
          </a:p>
          <a:p>
            <a:pPr marL="342900" indent="-342900">
              <a:buAutoNum type="arabicParenR"/>
            </a:pPr>
            <a:r>
              <a:rPr lang="en-US" sz="1400" dirty="0"/>
              <a:t>Find a valid map coloring using backtracking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3 steps of forward checking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2 steps of constraint propagation</a:t>
            </a:r>
          </a:p>
          <a:p>
            <a:r>
              <a:rPr lang="en-US" sz="1400" dirty="0"/>
              <a:t>Consider variable and value ordering as your choice. Use red, green and blue to color the map.</a:t>
            </a:r>
          </a:p>
        </p:txBody>
      </p:sp>
    </p:spTree>
    <p:extLst>
      <p:ext uri="{BB962C8B-B14F-4D97-AF65-F5344CB8AC3E}">
        <p14:creationId xmlns:p14="http://schemas.microsoft.com/office/powerpoint/2010/main" val="8823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2F1F-5490-105D-5C15-5101CD99D338}"/>
              </a:ext>
            </a:extLst>
          </p:cNvPr>
          <p:cNvSpPr txBox="1"/>
          <p:nvPr/>
        </p:nvSpPr>
        <p:spPr>
          <a:xfrm>
            <a:off x="4756557" y="3334257"/>
            <a:ext cx="3783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the given map</a:t>
            </a:r>
          </a:p>
          <a:p>
            <a:pPr marL="342900" indent="-342900">
              <a:buAutoNum type="arabicParenR"/>
            </a:pPr>
            <a:r>
              <a:rPr lang="en-US" sz="1400" dirty="0"/>
              <a:t>Find a valid map coloring using backtracking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3 steps of forward checking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2 steps of constraint propagation</a:t>
            </a:r>
          </a:p>
          <a:p>
            <a:r>
              <a:rPr lang="en-US" sz="1400" dirty="0"/>
              <a:t>Consider variable and value ordering as your choice. Use red, green and blue to color the 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A1F81-7127-995E-76BD-3CF4683E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4" y="2613432"/>
            <a:ext cx="34480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40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76705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for Variable Ordering: </a:t>
            </a:r>
            <a:br>
              <a:rPr lang="en-US" dirty="0"/>
            </a:br>
            <a:r>
              <a:rPr lang="en-US" dirty="0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157118"/>
            <a:ext cx="8839200" cy="4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for Value Ordering : </a:t>
            </a:r>
            <a:br>
              <a:rPr lang="en-US" dirty="0"/>
            </a:br>
            <a:r>
              <a:rPr lang="en-US" dirty="0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2031516"/>
            <a:ext cx="8486775" cy="4067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2016" y="4500748"/>
            <a:ext cx="3728852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Dividing a Boolean CSP with 80 variables into four sub problems reduces the worst-case solution time from the lifetime of the universe down to less than a second</a:t>
            </a:r>
          </a:p>
        </p:txBody>
      </p:sp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Structure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4402-D21E-4375-AE37-11C11CD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0959"/>
            <a:ext cx="8971722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C18CF-89A4-4BD0-9158-C4786E8F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0"/>
            <a:ext cx="904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5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59406-CE28-4214-8F5C-590D4915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" y="0"/>
            <a:ext cx="90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9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4378"/>
            <a:ext cx="9144000" cy="6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120115"/>
            <a:ext cx="8904850" cy="4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FBFE2-F3DE-454F-8BAD-D2973703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7"/>
            <a:ext cx="9144000" cy="4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B4901-3A19-436F-9815-4999E69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02"/>
            <a:ext cx="9144000" cy="48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4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6: Introduction ,  </a:t>
            </a:r>
            <a:r>
              <a:rPr lang="en-US"/>
              <a:t>Pages 202-220</a:t>
            </a:r>
            <a:endParaRPr lang="en-US" dirty="0"/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,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71113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37"/>
            <a:ext cx="9144000" cy="41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15874"/>
            <a:ext cx="9003323" cy="40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805B5-8B22-4E0A-B30F-9C49F783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074439"/>
            <a:ext cx="9031458" cy="40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3425E-5AFC-48D9-9B49-5852F7623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2029</TotalTime>
  <Words>1307</Words>
  <Application>Microsoft Office PowerPoint</Application>
  <PresentationFormat>On-screen Show (4:3)</PresentationFormat>
  <Paragraphs>158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Corbel</vt:lpstr>
      <vt:lpstr>Times New Roman</vt:lpstr>
      <vt:lpstr>Wingdings</vt:lpstr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Example: N-Queens</vt:lpstr>
      <vt:lpstr>Constraint Graph</vt:lpstr>
      <vt:lpstr>Example CSP: Cryptarithmetic</vt:lpstr>
      <vt:lpstr>Example: Sudoku</vt:lpstr>
      <vt:lpstr>Topic Heading..</vt:lpstr>
      <vt:lpstr>Varieties of CSPs</vt:lpstr>
      <vt:lpstr>Varieties of Constraints</vt:lpstr>
      <vt:lpstr>Real World CSPs</vt:lpstr>
      <vt:lpstr>Standard Search Formulation</vt:lpstr>
      <vt:lpstr>Search Methods</vt:lpstr>
      <vt:lpstr>Backtracking Search</vt:lpstr>
      <vt:lpstr>Demonstration</vt:lpstr>
      <vt:lpstr>Backtracking Example</vt:lpstr>
      <vt:lpstr>Backtracking Search</vt:lpstr>
      <vt:lpstr>Improving Backtracking</vt:lpstr>
      <vt:lpstr>Filtering: Forward Checking</vt:lpstr>
      <vt:lpstr>Filtering: Forward Checking</vt:lpstr>
      <vt:lpstr>Filtering: Forward Checking</vt:lpstr>
      <vt:lpstr>Filtering: Constraint Propagation</vt:lpstr>
      <vt:lpstr>Consistency of An Arc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Exercise</vt:lpstr>
      <vt:lpstr>Exercise</vt:lpstr>
      <vt:lpstr>Topic Heading..</vt:lpstr>
      <vt:lpstr>Heuristic for Variable Ordering:  Minimum Remaining Value</vt:lpstr>
      <vt:lpstr>Heuristic for Value Ordering :  Least Constraining Value</vt:lpstr>
      <vt:lpstr>Problem Structure</vt:lpstr>
      <vt:lpstr>Tree Structure CSPs</vt:lpstr>
      <vt:lpstr>Topic Heading..</vt:lpstr>
      <vt:lpstr>Topic Heading..</vt:lpstr>
      <vt:lpstr>PowerPoint Presentation</vt:lpstr>
      <vt:lpstr>Tree Decomposition</vt:lpstr>
      <vt:lpstr>Summary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Dr. Ashraf Uddin</cp:lastModifiedBy>
  <cp:revision>112</cp:revision>
  <dcterms:created xsi:type="dcterms:W3CDTF">2018-12-10T17:20:29Z</dcterms:created>
  <dcterms:modified xsi:type="dcterms:W3CDTF">2024-04-25T06:08:20Z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